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a9ffa82d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a9ffa82d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a9ffa82d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a9ffa82d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a9ffa82d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2a9ffa82d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a9ffa82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a9ffa82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a9ffa82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a9ffa82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9ffa82d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9ffa82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4bb5761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4bb5761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a9ffa82d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a9ffa82d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a9ffa82d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a9ffa82d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a9ffa82d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a9ffa82d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a9ffa82d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a9ffa82d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ites.google.com/aphs.nsw.edu.au/stage-5-course-information/home" TargetMode="External"/><Relationship Id="rId4" Type="http://schemas.openxmlformats.org/officeDocument/2006/relationships/hyperlink" Target="https://my.edval.education/logi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/>
              <a:t>2024 Subject Selection</a:t>
            </a:r>
            <a:endParaRPr sz="52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What, Why &amp; How.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subjects can I choose?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Yr 10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644675" y="66475"/>
            <a:ext cx="4166400" cy="50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Students will need to study at </a:t>
            </a:r>
            <a:r>
              <a:rPr lang="en-GB" sz="1500">
                <a:solidFill>
                  <a:schemeClr val="dk1"/>
                </a:solidFill>
              </a:rPr>
              <a:t>least </a:t>
            </a:r>
            <a:r>
              <a:rPr lang="en-GB" sz="1500">
                <a:solidFill>
                  <a:schemeClr val="dk1"/>
                </a:solidFill>
              </a:rPr>
              <a:t>12 Units or </a:t>
            </a:r>
            <a:r>
              <a:rPr b="1" lang="en-GB" sz="1500">
                <a:solidFill>
                  <a:schemeClr val="dk1"/>
                </a:solidFill>
              </a:rPr>
              <a:t>6 subjects</a:t>
            </a:r>
            <a:r>
              <a:rPr lang="en-GB" sz="1500">
                <a:solidFill>
                  <a:schemeClr val="dk1"/>
                </a:solidFill>
              </a:rPr>
              <a:t> for Year 11. In Year 12 you must study 10 units as a minimum.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chemeClr val="dk1"/>
                </a:solidFill>
              </a:rPr>
              <a:t>English</a:t>
            </a:r>
            <a:r>
              <a:rPr lang="en-GB" sz="1500">
                <a:solidFill>
                  <a:schemeClr val="dk1"/>
                </a:solidFill>
              </a:rPr>
              <a:t> the only </a:t>
            </a:r>
            <a:r>
              <a:rPr lang="en-GB" sz="1500">
                <a:solidFill>
                  <a:schemeClr val="dk1"/>
                </a:solidFill>
              </a:rPr>
              <a:t>compulsory</a:t>
            </a:r>
            <a:r>
              <a:rPr lang="en-GB" sz="1500">
                <a:solidFill>
                  <a:schemeClr val="dk1"/>
                </a:solidFill>
              </a:rPr>
              <a:t> subject.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You </a:t>
            </a:r>
            <a:r>
              <a:rPr b="1" lang="en-GB" sz="1500">
                <a:solidFill>
                  <a:schemeClr val="dk1"/>
                </a:solidFill>
              </a:rPr>
              <a:t>may </a:t>
            </a:r>
            <a:r>
              <a:rPr lang="en-GB" sz="1500">
                <a:solidFill>
                  <a:schemeClr val="dk1"/>
                </a:solidFill>
              </a:rPr>
              <a:t>wish to student an extension subject- Maths or English as a 13th unit.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If you want to go to </a:t>
            </a:r>
            <a:r>
              <a:rPr lang="en-GB" sz="1500">
                <a:solidFill>
                  <a:schemeClr val="dk1"/>
                </a:solidFill>
              </a:rPr>
              <a:t>university</a:t>
            </a:r>
            <a:r>
              <a:rPr lang="en-GB" sz="1500">
                <a:solidFill>
                  <a:schemeClr val="dk1"/>
                </a:solidFill>
              </a:rPr>
              <a:t> in 2026 you need to be ATAR </a:t>
            </a:r>
            <a:r>
              <a:rPr lang="en-GB" sz="1500">
                <a:solidFill>
                  <a:schemeClr val="dk1"/>
                </a:solidFill>
              </a:rPr>
              <a:t>eligible</a:t>
            </a:r>
            <a:r>
              <a:rPr lang="en-GB" sz="1500">
                <a:solidFill>
                  <a:schemeClr val="dk1"/>
                </a:solidFill>
              </a:rPr>
              <a:t>. You can </a:t>
            </a:r>
            <a:r>
              <a:rPr lang="en-GB" sz="1500">
                <a:solidFill>
                  <a:schemeClr val="dk1"/>
                </a:solidFill>
              </a:rPr>
              <a:t>study</a:t>
            </a:r>
            <a:r>
              <a:rPr lang="en-GB" sz="1500">
                <a:solidFill>
                  <a:schemeClr val="dk1"/>
                </a:solidFill>
              </a:rPr>
              <a:t> only 1 non ATAR subject. If </a:t>
            </a:r>
            <a:r>
              <a:rPr lang="en-GB" sz="1500">
                <a:solidFill>
                  <a:schemeClr val="dk1"/>
                </a:solidFill>
              </a:rPr>
              <a:t>you</a:t>
            </a:r>
            <a:r>
              <a:rPr lang="en-GB" sz="1500">
                <a:solidFill>
                  <a:schemeClr val="dk1"/>
                </a:solidFill>
              </a:rPr>
              <a:t> choose to drop a subject in year 12 this is the only one you can drop.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151275" y="500925"/>
            <a:ext cx="38670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happens next ?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After </a:t>
            </a:r>
            <a:r>
              <a:rPr lang="en-GB" sz="1500">
                <a:solidFill>
                  <a:schemeClr val="dk1"/>
                </a:solidFill>
              </a:rPr>
              <a:t>selections</a:t>
            </a:r>
            <a:r>
              <a:rPr lang="en-GB" sz="1500">
                <a:solidFill>
                  <a:schemeClr val="dk1"/>
                </a:solidFill>
              </a:rPr>
              <a:t> are closed all selections will be taken and lines developed.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This organises subjects into a timetable.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In early 2024 there will some room for change if there are places in the subjects you may prefer. </a:t>
            </a:r>
            <a:r>
              <a:rPr lang="en-GB" sz="1500">
                <a:solidFill>
                  <a:schemeClr val="dk1"/>
                </a:solidFill>
              </a:rPr>
              <a:t>Announcements</a:t>
            </a:r>
            <a:r>
              <a:rPr lang="en-GB" sz="1500">
                <a:solidFill>
                  <a:schemeClr val="dk1"/>
                </a:solidFill>
              </a:rPr>
              <a:t> about this process will be made next year.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Subject Selection Timeline- Again.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Monday 26 June- Selections open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Wednesday 28 June- Parent/ Subject Selection Information/ Market 4:00pm- 6:30pm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Friday 21 July (end of Week 1 Term 3) Selections Close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Subject </a:t>
            </a:r>
            <a:r>
              <a:rPr lang="en-GB"/>
              <a:t>Selection</a:t>
            </a:r>
            <a:r>
              <a:rPr lang="en-GB"/>
              <a:t> Timeline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Monday 26 June- </a:t>
            </a:r>
            <a:r>
              <a:rPr lang="en-GB" sz="1700"/>
              <a:t>Selections</a:t>
            </a:r>
            <a:r>
              <a:rPr lang="en-GB" sz="1700"/>
              <a:t> open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Wednesday 28 June- Parent Information Evening; </a:t>
            </a:r>
            <a:r>
              <a:rPr lang="en-GB" sz="1700"/>
              <a:t>Subject</a:t>
            </a:r>
            <a:r>
              <a:rPr lang="en-GB" sz="1700"/>
              <a:t> Selection I</a:t>
            </a:r>
            <a:r>
              <a:rPr lang="en-GB" sz="1700"/>
              <a:t>nformation M</a:t>
            </a:r>
            <a:r>
              <a:rPr lang="en-GB" sz="1700"/>
              <a:t>arket 4:00pm- 6:30pm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Friday 21 July (Week 1 Term 3)- </a:t>
            </a:r>
            <a:r>
              <a:rPr lang="en-GB" sz="1700"/>
              <a:t>Selections</a:t>
            </a:r>
            <a:r>
              <a:rPr lang="en-GB" sz="1700"/>
              <a:t> Close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Select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3287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On Monday 26 June all students received an email: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682"/>
              <a:buFont typeface="Arial"/>
              <a:buNone/>
            </a:pP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Subject Selection.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682"/>
              <a:buFont typeface="Arial"/>
              <a:buNone/>
            </a:pP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information on APHS 121 should be referred to when choosing subjects.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682"/>
              <a:buFont typeface="Arial"/>
              <a:buNone/>
            </a:pPr>
            <a:r>
              <a:rPr lang="en-GB" sz="1346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https://sites.google.com/aphs.nsw.edu.au/stage-5-course-information/home</a:t>
            </a:r>
            <a:endParaRPr sz="1346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link and WebCode below to log in to the subject selection portal . 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682"/>
              <a:buFont typeface="Arial"/>
              <a:buNone/>
            </a:pPr>
            <a:r>
              <a:rPr b="1"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Click: </a:t>
            </a:r>
            <a:r>
              <a:rPr lang="en-GB" sz="1346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my.edval.education/login</a:t>
            </a:r>
            <a:endParaRPr sz="1346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682"/>
              <a:buFont typeface="Arial"/>
              <a:buNone/>
            </a:pPr>
            <a:r>
              <a:rPr b="1"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Enter the following WebCode: XXXXX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682"/>
              <a:buFont typeface="Arial"/>
              <a:buNone/>
            </a:pPr>
            <a:r>
              <a:rPr b="1"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Select subjects you want, in order of your PREFERENCE (Important).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Click [Submit].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</a:t>
            </a: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Print out confirmation letter, have it signed by a parent and return to students services on your level.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Regards</a:t>
            </a: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Mr Train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 Principal</a:t>
            </a:r>
            <a:endParaRPr sz="13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Subject Information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558275"/>
            <a:ext cx="36066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 sz="1600">
                <a:solidFill>
                  <a:schemeClr val="lt1"/>
                </a:solidFill>
              </a:rPr>
              <a:t>The APHS Connect 121 link will take you to an information page.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 sz="1600">
                <a:solidFill>
                  <a:schemeClr val="lt1"/>
                </a:solidFill>
              </a:rPr>
              <a:t>Here you </a:t>
            </a:r>
            <a:r>
              <a:rPr lang="en-GB" sz="1600">
                <a:solidFill>
                  <a:schemeClr val="lt1"/>
                </a:solidFill>
              </a:rPr>
              <a:t>will</a:t>
            </a:r>
            <a:r>
              <a:rPr lang="en-GB" sz="1600">
                <a:solidFill>
                  <a:schemeClr val="lt1"/>
                </a:solidFill>
              </a:rPr>
              <a:t> be able to find out information about subjects.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 sz="1600">
                <a:solidFill>
                  <a:schemeClr val="lt1"/>
                </a:solidFill>
              </a:rPr>
              <a:t>You should also speak with your teachers and attend the selection evening on </a:t>
            </a:r>
            <a:r>
              <a:rPr lang="en-GB" sz="1600">
                <a:solidFill>
                  <a:schemeClr val="lt1"/>
                </a:solidFill>
              </a:rPr>
              <a:t>Wednesday 28 June.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000" y="113425"/>
            <a:ext cx="4749850" cy="504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21025" y="500925"/>
            <a:ext cx="39927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Subject Information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925" y="100075"/>
            <a:ext cx="4637751" cy="482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subjects can I choose?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Yr 8 Students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390575" y="248925"/>
            <a:ext cx="4441800" cy="47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Yr 8 students will </a:t>
            </a:r>
            <a:r>
              <a:rPr lang="en-GB" sz="1500">
                <a:solidFill>
                  <a:schemeClr val="dk1"/>
                </a:solidFill>
              </a:rPr>
              <a:t>study</a:t>
            </a:r>
            <a:r>
              <a:rPr lang="en-GB" sz="1500">
                <a:solidFill>
                  <a:schemeClr val="dk1"/>
                </a:solidFill>
              </a:rPr>
              <a:t> 3 electives in 2024.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They</a:t>
            </a:r>
            <a:r>
              <a:rPr lang="en-GB" sz="1500">
                <a:solidFill>
                  <a:schemeClr val="dk1"/>
                </a:solidFill>
              </a:rPr>
              <a:t> are advised to choose subjects that they are interested in rather than what their friends choose.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They will study 2 subjects for 2 years, we call these X and Y line electives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They will study 1 subject for year 9 only, we call this the Z line </a:t>
            </a:r>
            <a:r>
              <a:rPr lang="en-GB" sz="1500">
                <a:solidFill>
                  <a:schemeClr val="dk1"/>
                </a:solidFill>
              </a:rPr>
              <a:t>elective</a:t>
            </a:r>
            <a:r>
              <a:rPr lang="en-GB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You will be asked to select subjects in order of </a:t>
            </a:r>
            <a:r>
              <a:rPr lang="en-GB" sz="1500">
                <a:solidFill>
                  <a:schemeClr val="dk1"/>
                </a:solidFill>
              </a:rPr>
              <a:t>preference, Select the one you would like most first, your second choice second etc.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actually make your selection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19575" y="1949275"/>
            <a:ext cx="3598500" cy="26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GB" sz="1500">
                <a:solidFill>
                  <a:schemeClr val="lt1"/>
                </a:solidFill>
              </a:rPr>
              <a:t>Follow the Link </a:t>
            </a:r>
            <a:r>
              <a:rPr lang="en-GB" sz="1500">
                <a:solidFill>
                  <a:schemeClr val="lt1"/>
                </a:solidFill>
              </a:rPr>
              <a:t>in the email </a:t>
            </a:r>
            <a:r>
              <a:rPr lang="en-GB" sz="1500">
                <a:solidFill>
                  <a:schemeClr val="lt1"/>
                </a:solidFill>
              </a:rPr>
              <a:t>and log in using your WebCode.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850" y="405700"/>
            <a:ext cx="4654699" cy="39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Year 8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401300" y="82375"/>
            <a:ext cx="4625700" cy="15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500">
                <a:solidFill>
                  <a:schemeClr val="dk1"/>
                </a:solidFill>
              </a:rPr>
              <a:t>Make your choices in preferential order.</a:t>
            </a:r>
            <a:endParaRPr sz="1500">
              <a:solidFill>
                <a:schemeClr val="dk1"/>
              </a:solidFill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500">
                <a:solidFill>
                  <a:schemeClr val="dk1"/>
                </a:solidFill>
              </a:rPr>
              <a:t>Submit your form and print out the confirmation sheet.</a:t>
            </a:r>
            <a:endParaRPr sz="1500">
              <a:solidFill>
                <a:schemeClr val="dk1"/>
              </a:solidFill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500">
                <a:solidFill>
                  <a:schemeClr val="dk1"/>
                </a:solidFill>
              </a:rPr>
              <a:t>Have your parents sign it and return to your student services desk.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3880198" cy="15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252" y="1815825"/>
            <a:ext cx="6734049" cy="41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Year 10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369100" y="0"/>
            <a:ext cx="46566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Make your choices in preferential order.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Submit your form and print out the sheet.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Circle if you want an ATAR or not.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Have your parents sign the confirmation sheet and return to your student services desk.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1141750"/>
            <a:ext cx="4568674" cy="25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225" y="1774050"/>
            <a:ext cx="4828099" cy="351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